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 autoAdjust="0"/>
    <p:restoredTop sz="94660"/>
  </p:normalViewPr>
  <p:slideViewPr>
    <p:cSldViewPr>
      <p:cViewPr varScale="1">
        <p:scale>
          <a:sx n="108" d="100"/>
          <a:sy n="108" d="100"/>
        </p:scale>
        <p:origin x="398" y="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F7FEC-815F-4E09-B21B-816FD60583DC}" type="datetimeFigureOut">
              <a:rPr lang="tr-TR" smtClean="0"/>
              <a:t>18.6.2021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DE37C-57C5-49F3-8395-CDAB5B61A5C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48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DE37C-57C5-49F3-8395-CDAB5B61A5C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886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216"/>
            <a:ext cx="91440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5CDB-1AEF-4522-8EAF-CE1F4E5D863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 txBox="1">
            <a:spLocks/>
          </p:cNvSpPr>
          <p:nvPr/>
        </p:nvSpPr>
        <p:spPr>
          <a:xfrm>
            <a:off x="975744" y="123478"/>
            <a:ext cx="3380231" cy="1008112"/>
          </a:xfrm>
          <a:prstGeom prst="rect">
            <a:avLst/>
          </a:prstGeom>
        </p:spPr>
        <p:txBody>
          <a:bodyPr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tr-TR" sz="1600" b="1" dirty="0">
                <a:solidFill>
                  <a:schemeClr val="bg1"/>
                </a:solidFill>
                <a:latin typeface="Sylfaen" panose="010A0502050306030303" pitchFamily="18" charset="0"/>
              </a:rPr>
              <a:t>47. ORTAÖĞRETİM ÖĞRENCİLERİ </a:t>
            </a:r>
          </a:p>
          <a:p>
            <a:pPr algn="ctr">
              <a:buFont typeface="Arial" charset="0"/>
              <a:buNone/>
              <a:defRPr/>
            </a:pPr>
            <a:r>
              <a:rPr lang="tr-TR" sz="1600" b="1" dirty="0">
                <a:solidFill>
                  <a:schemeClr val="bg1"/>
                </a:solidFill>
                <a:latin typeface="Sylfaen" panose="010A0502050306030303" pitchFamily="18" charset="0"/>
              </a:rPr>
              <a:t>ARAŞTIRMA PROJELERİ</a:t>
            </a:r>
          </a:p>
          <a:p>
            <a:pPr algn="ctr">
              <a:buFont typeface="Arial" charset="0"/>
              <a:buNone/>
              <a:defRPr/>
            </a:pPr>
            <a:r>
              <a:rPr lang="tr-TR" sz="1600" b="1" dirty="0">
                <a:solidFill>
                  <a:schemeClr val="bg1"/>
                </a:solidFill>
                <a:latin typeface="Sylfaen" panose="010A0502050306030303" pitchFamily="18" charset="0"/>
              </a:rPr>
              <a:t>YARIŞMASI </a:t>
            </a:r>
          </a:p>
        </p:txBody>
      </p:sp>
      <p:sp>
        <p:nvSpPr>
          <p:cNvPr id="10" name="Unvan 1"/>
          <p:cNvSpPr txBox="1">
            <a:spLocks/>
          </p:cNvSpPr>
          <p:nvPr/>
        </p:nvSpPr>
        <p:spPr>
          <a:xfrm>
            <a:off x="4032448" y="2859782"/>
            <a:ext cx="5220072" cy="15121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>
                <a:solidFill>
                  <a:schemeClr val="bg1"/>
                </a:solidFill>
                <a:latin typeface="Buxton Sketch" panose="03080500000500000004" pitchFamily="66" charset="0"/>
              </a:rPr>
              <a:t> </a:t>
            </a:r>
            <a:r>
              <a:rPr lang="tr-TR" sz="2800" dirty="0">
                <a:solidFill>
                  <a:schemeClr val="bg1"/>
                </a:solidFill>
                <a:latin typeface="Sylfaen" panose="010A0502050306030303" pitchFamily="18" charset="0"/>
              </a:rPr>
              <a:t>Küçük Çocukların Televizyonu </a:t>
            </a:r>
          </a:p>
          <a:p>
            <a:r>
              <a:rPr lang="tr-TR" sz="2800" dirty="0">
                <a:solidFill>
                  <a:schemeClr val="bg1"/>
                </a:solidFill>
                <a:latin typeface="Sylfaen" panose="010A0502050306030303" pitchFamily="18" charset="0"/>
              </a:rPr>
              <a:t>Yakından İzleme Problemine </a:t>
            </a:r>
          </a:p>
          <a:p>
            <a:r>
              <a:rPr lang="tr-TR" sz="2800" dirty="0">
                <a:solidFill>
                  <a:schemeClr val="bg1"/>
                </a:solidFill>
                <a:latin typeface="Sylfaen" panose="010A0502050306030303" pitchFamily="18" charset="0"/>
              </a:rPr>
              <a:t>Bulanık Mantık Yaklaşımı</a:t>
            </a:r>
            <a:endParaRPr lang="tr-TR" sz="240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1026" name="Picture 2" descr="TÜRKİYE BİLİMSEL ve TEKNOLOJİK ARAŞTIRMA KURUM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13" y="230289"/>
            <a:ext cx="62865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4698528" y="4515966"/>
            <a:ext cx="4914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/>
              <a:t>Esra T. - Tuğçe M.</a:t>
            </a:r>
            <a:endParaRPr lang="tr-TR" sz="2000" dirty="0"/>
          </a:p>
        </p:txBody>
      </p:sp>
      <p:pic>
        <p:nvPicPr>
          <p:cNvPr id="6146" name="Picture 2" descr="F:\tubitak15-16\ttemllogo-YENİ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208752"/>
            <a:ext cx="4032448" cy="25070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882898"/>
            <a:ext cx="3716836" cy="4209132"/>
          </a:xfrm>
          <a:prstGeom prst="ellipse">
            <a:avLst/>
          </a:prstGeom>
          <a:ln>
            <a:noFill/>
          </a:ln>
          <a:effectLst>
            <a:softEdge rad="774700"/>
          </a:effectLst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07504" y="1203598"/>
            <a:ext cx="81369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Bir çocuğun televizyon önündeki</a:t>
            </a:r>
          </a:p>
          <a:p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hareketlerinin analizi </a:t>
            </a:r>
            <a:r>
              <a:rPr lang="tr-TR" sz="2400" i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matematiksel </a:t>
            </a:r>
          </a:p>
          <a:p>
            <a:r>
              <a:rPr lang="tr-TR" sz="2400" i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olarak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ifade edilemez. </a:t>
            </a:r>
          </a:p>
          <a:p>
            <a:endParaRPr lang="tr-TR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Burada </a:t>
            </a:r>
            <a:r>
              <a:rPr lang="tr-TR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keskin mantık 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kurallarıyla </a:t>
            </a:r>
          </a:p>
          <a:p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yapılan çözüm sınırlı kalacaktır. </a:t>
            </a:r>
          </a:p>
          <a:p>
            <a:endParaRPr lang="tr-TR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Bu problemde </a:t>
            </a:r>
            <a:r>
              <a:rPr lang="tr-TR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bulanık mantık </a:t>
            </a:r>
          </a:p>
          <a:p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kullanılması daha iyi sonuçlar verecektir. </a:t>
            </a:r>
            <a:endParaRPr lang="tr-TR" sz="2400" dirty="0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0" y="27216"/>
            <a:ext cx="9144000" cy="631021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bg1"/>
                </a:solidFill>
              </a:rPr>
              <a:t>Yöntem ve Teknikler :</a:t>
            </a:r>
          </a:p>
        </p:txBody>
      </p:sp>
      <p:sp>
        <p:nvSpPr>
          <p:cNvPr id="6" name="Dikdörtgen 5"/>
          <p:cNvSpPr/>
          <p:nvPr/>
        </p:nvSpPr>
        <p:spPr>
          <a:xfrm>
            <a:off x="107504" y="658237"/>
            <a:ext cx="5246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/>
              <a:t>Keskin Mantık ve Bulanık Mantık 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tr-TR" sz="2400" b="1" dirty="0"/>
          </a:p>
        </p:txBody>
      </p:sp>
      <p:pic>
        <p:nvPicPr>
          <p:cNvPr id="8198" name="Picture 6" descr="Is childhood being cut short by television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20680"/>
            <a:ext cx="3456384" cy="20503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http://www.doc.ic.ac.uk/~nd/surprise_96/journal/vol2/jp6/article2.fuzzypeo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447" y="2469680"/>
            <a:ext cx="3096344" cy="194596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31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-36512" y="27217"/>
            <a:ext cx="3635896" cy="456302"/>
          </a:xfrm>
        </p:spPr>
        <p:txBody>
          <a:bodyPr>
            <a:no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Yöntem ve Teknikler :</a:t>
            </a:r>
          </a:p>
        </p:txBody>
      </p:sp>
      <p:pic>
        <p:nvPicPr>
          <p:cNvPr id="6" name="Resi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8" y="699542"/>
            <a:ext cx="5214110" cy="214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ikdörtgen 6"/>
          <p:cNvSpPr/>
          <p:nvPr/>
        </p:nvSpPr>
        <p:spPr>
          <a:xfrm>
            <a:off x="251520" y="3265696"/>
            <a:ext cx="8562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·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Gerektirme işlemi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Implication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yeni kuralların eğer (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) ve ise (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) kısımlarının</a:t>
            </a: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     birleştirilmesi. </a:t>
            </a:r>
          </a:p>
          <a:p>
            <a:endParaRPr lang="tr-T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Kural sonuçlarının birleştirilmesi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Aggretation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Durulama işlemi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Defuzzification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</p:txBody>
      </p:sp>
      <p:sp>
        <p:nvSpPr>
          <p:cNvPr id="8" name="Dikdörtgen 7"/>
          <p:cNvSpPr/>
          <p:nvPr/>
        </p:nvSpPr>
        <p:spPr>
          <a:xfrm>
            <a:off x="5580112" y="1210563"/>
            <a:ext cx="39193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Giriş değişkenlerinin</a:t>
            </a: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 bulanıklaştırılması </a:t>
            </a:r>
            <a:r>
              <a:rPr lang="tr-TR" b="1" dirty="0"/>
              <a:t>(</a:t>
            </a:r>
            <a:r>
              <a:rPr lang="tr-TR" b="1" dirty="0" err="1"/>
              <a:t>Fuzzification</a:t>
            </a:r>
            <a:r>
              <a:rPr lang="tr-TR" b="1" dirty="0"/>
              <a:t>). 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Öncül önermelerin (kuralların </a:t>
            </a: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Eğer (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) kısımları) bulanık </a:t>
            </a: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operatörler (AND veya OR) ile </a:t>
            </a: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bağlanması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Antecedent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endParaRPr lang="tr-TR" dirty="0"/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5580112" y="699542"/>
            <a:ext cx="3090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u="sng" dirty="0" err="1"/>
              <a:t>Mamdani</a:t>
            </a:r>
            <a:r>
              <a:rPr lang="tr-TR" sz="2000" b="1" u="sng" dirty="0"/>
              <a:t>’ ye Göre :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3203848" y="76648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Bulanık Çıkarım İşlemi (FIS-</a:t>
            </a:r>
            <a:r>
              <a:rPr lang="tr-TR" sz="20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Fuzzy</a:t>
            </a:r>
            <a:r>
              <a:rPr lang="tr-TR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20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Inference</a:t>
            </a:r>
            <a:r>
              <a:rPr lang="tr-TR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sz="20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System</a:t>
            </a:r>
            <a:r>
              <a:rPr lang="tr-TR" sz="20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3889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-14986" y="51470"/>
            <a:ext cx="3650882" cy="432048"/>
          </a:xfrm>
        </p:spPr>
        <p:txBody>
          <a:bodyPr>
            <a:normAutofit/>
          </a:bodyPr>
          <a:lstStyle/>
          <a:p>
            <a:r>
              <a:rPr lang="tr-TR" sz="2000" dirty="0"/>
              <a:t>Sistemin Geliştirilmesi: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483518"/>
            <a:ext cx="7200801" cy="3059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ikdörtgen 6"/>
          <p:cNvSpPr/>
          <p:nvPr/>
        </p:nvSpPr>
        <p:spPr>
          <a:xfrm>
            <a:off x="827584" y="2347595"/>
            <a:ext cx="136815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HC-RS04</a:t>
            </a:r>
          </a:p>
          <a:p>
            <a:r>
              <a:rPr lang="tr-TR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Ultrasonic</a:t>
            </a:r>
            <a:endParaRPr lang="tr-TR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tr-TR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Mesafe Sensörü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tr-TR" dirty="0"/>
          </a:p>
        </p:txBody>
      </p:sp>
      <p:sp>
        <p:nvSpPr>
          <p:cNvPr id="12" name="Dikdörtgen 11"/>
          <p:cNvSpPr/>
          <p:nvPr/>
        </p:nvSpPr>
        <p:spPr>
          <a:xfrm>
            <a:off x="611560" y="3768591"/>
            <a:ext cx="806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latin typeface="Sylfaen" panose="010A0502050306030303" pitchFamily="18" charset="0"/>
              </a:rPr>
              <a:t>Televizyonun izlendiğini anlamak için hareket-hareketsizlik miktarının </a:t>
            </a:r>
          </a:p>
          <a:p>
            <a:r>
              <a:rPr lang="tr-TR" sz="2000" dirty="0">
                <a:latin typeface="Sylfaen" panose="010A0502050306030303" pitchFamily="18" charset="0"/>
              </a:rPr>
              <a:t>incelenmesi gerekmektedir.</a:t>
            </a:r>
          </a:p>
          <a:p>
            <a:r>
              <a:rPr lang="tr-TR" sz="2000" dirty="0">
                <a:solidFill>
                  <a:srgbClr val="FF0000"/>
                </a:solidFill>
                <a:latin typeface="Sylfaen" panose="010A0502050306030303" pitchFamily="18" charset="0"/>
              </a:rPr>
              <a:t>Sistemimiz, aslında televizyon için belirlenen sınır uzaklık miktarında </a:t>
            </a:r>
          </a:p>
          <a:p>
            <a:r>
              <a:rPr lang="tr-TR" sz="2000" dirty="0">
                <a:solidFill>
                  <a:srgbClr val="FF0000"/>
                </a:solidFill>
                <a:latin typeface="Sylfaen" panose="010A0502050306030303" pitchFamily="18" charset="0"/>
              </a:rPr>
              <a:t>hareket-hareketsizlik analizi yaparak sonuca ulaşacaktır</a:t>
            </a:r>
            <a:r>
              <a:rPr lang="tr-TR" sz="2000" i="1" dirty="0">
                <a:solidFill>
                  <a:srgbClr val="FF0000"/>
                </a:solidFill>
                <a:latin typeface="Sylfaen" panose="010A0502050306030303" pitchFamily="18" charset="0"/>
              </a:rPr>
              <a:t>. </a:t>
            </a:r>
            <a:endParaRPr lang="tr-TR" sz="2000" dirty="0">
              <a:solidFill>
                <a:srgbClr val="FF0000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3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27216"/>
            <a:ext cx="9144000" cy="600318"/>
          </a:xfrm>
        </p:spPr>
        <p:txBody>
          <a:bodyPr>
            <a:normAutofit/>
          </a:bodyPr>
          <a:lstStyle/>
          <a:p>
            <a:r>
              <a:rPr lang="tr-TR" sz="2800" b="0" dirty="0" err="1">
                <a:latin typeface="Sylfaen" pitchFamily="18" charset="0"/>
              </a:rPr>
              <a:t>Mamdani</a:t>
            </a:r>
            <a:r>
              <a:rPr lang="tr-TR" sz="2800" b="0" dirty="0">
                <a:latin typeface="Sylfaen" pitchFamily="18" charset="0"/>
              </a:rPr>
              <a:t> çıkarım yönteminin algoritması :</a:t>
            </a:r>
            <a:endParaRPr lang="tr-TR" sz="2800" dirty="0">
              <a:latin typeface="Sylfaen" pitchFamily="18" charset="0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0" y="432702"/>
            <a:ext cx="903649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</a:rPr>
              <a:t>Sayısal Girişlerin Atanması, Giriş ve Çıkışlara Ait Sınırların Belirlenmesi. </a:t>
            </a:r>
          </a:p>
          <a:p>
            <a:pPr marL="342900" indent="-342900">
              <a:buAutoNum type="arabicPeriod"/>
            </a:pPr>
            <a:endParaRPr lang="tr-TR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</a:rPr>
              <a:t>2. Giriş ve Çıkış Üyelik Fonksiyonları. </a:t>
            </a:r>
          </a:p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tr-TR" dirty="0">
                <a:latin typeface="Times New Roman" panose="02020603050405020304" pitchFamily="18" charset="0"/>
              </a:rPr>
              <a:t>a. Giriş üyelik fonksiyonlarının tanımlanması ve girişlerin</a:t>
            </a:r>
          </a:p>
          <a:p>
            <a:r>
              <a:rPr lang="tr-TR" dirty="0">
                <a:latin typeface="Times New Roman" panose="02020603050405020304" pitchFamily="18" charset="0"/>
              </a:rPr>
              <a:t>	    bulanıklaştırılması. </a:t>
            </a:r>
          </a:p>
          <a:p>
            <a:r>
              <a:rPr lang="tr-TR" dirty="0">
                <a:latin typeface="Times New Roman" panose="02020603050405020304" pitchFamily="18" charset="0"/>
              </a:rPr>
              <a:t>	b. Çıkış üyelik fonksiyonlarının tanımlanması. </a:t>
            </a: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</a:rPr>
              <a:t>3. Kural Tabanı </a:t>
            </a:r>
          </a:p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  <a:r>
              <a:rPr lang="tr-TR" dirty="0">
                <a:latin typeface="Times New Roman" panose="02020603050405020304" pitchFamily="18" charset="0"/>
              </a:rPr>
              <a:t>a. Öncül önermelerin bulanık operatörler ile bağlanarak kuralların geçerlilik </a:t>
            </a:r>
          </a:p>
          <a:p>
            <a:r>
              <a:rPr lang="tr-TR" dirty="0">
                <a:latin typeface="Times New Roman" panose="02020603050405020304" pitchFamily="18" charset="0"/>
              </a:rPr>
              <a:t>	   derecelerinin belirlenmesi. </a:t>
            </a:r>
          </a:p>
          <a:p>
            <a:r>
              <a:rPr lang="tr-TR" dirty="0">
                <a:latin typeface="Times New Roman" panose="02020603050405020304" pitchFamily="18" charset="0"/>
              </a:rPr>
              <a:t>	b. Gerektirme operatörü ilk kurallara ait sonuç bulanık kümelerin hesaplanması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</a:rPr>
              <a:t>4. Sonuçların Birleştirilmesi. </a:t>
            </a:r>
          </a:p>
          <a:p>
            <a:endParaRPr lang="tr-TR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</a:rPr>
              <a:t>5. Durulama İşlemi. </a:t>
            </a:r>
          </a:p>
        </p:txBody>
      </p:sp>
    </p:spTree>
    <p:extLst>
      <p:ext uri="{BB962C8B-B14F-4D97-AF65-F5344CB8AC3E}">
        <p14:creationId xmlns:p14="http://schemas.microsoft.com/office/powerpoint/2010/main" val="2403960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27216"/>
            <a:ext cx="9144000" cy="600318"/>
          </a:xfrm>
        </p:spPr>
        <p:txBody>
          <a:bodyPr>
            <a:noAutofit/>
          </a:bodyPr>
          <a:lstStyle/>
          <a:p>
            <a:r>
              <a:rPr lang="tr-TR" sz="2400" i="1" dirty="0"/>
              <a:t>Sistemin Çalışmasına Uygun Sayısal Girişlerin Atanması </a:t>
            </a:r>
            <a:endParaRPr lang="tr-TR" sz="24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5"/>
            <a:ext cx="468052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713" y="915564"/>
            <a:ext cx="3914775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ikdörtgen 6"/>
          <p:cNvSpPr/>
          <p:nvPr/>
        </p:nvSpPr>
        <p:spPr>
          <a:xfrm>
            <a:off x="539552" y="3395487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Sayısal giriş değerlerinin belirlenmesi. </a:t>
            </a:r>
            <a:endParaRPr lang="tr-TR" dirty="0"/>
          </a:p>
        </p:txBody>
      </p:sp>
      <p:sp>
        <p:nvSpPr>
          <p:cNvPr id="8" name="Dikdörtgen 7"/>
          <p:cNvSpPr/>
          <p:nvPr/>
        </p:nvSpPr>
        <p:spPr>
          <a:xfrm>
            <a:off x="4860031" y="3340721"/>
            <a:ext cx="4058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Bulanık çıkarım işleminin çıkışına ait </a:t>
            </a: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sayısal değerlerin belirlenmesi.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49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27216"/>
            <a:ext cx="9144000" cy="672326"/>
          </a:xfrm>
        </p:spPr>
        <p:txBody>
          <a:bodyPr>
            <a:normAutofit/>
          </a:bodyPr>
          <a:lstStyle/>
          <a:p>
            <a:r>
              <a:rPr lang="tr-TR" sz="2800" i="1" dirty="0"/>
              <a:t>Giriş ve Çıkış Üyelik Fonksiyonları </a:t>
            </a:r>
            <a:endParaRPr lang="tr-TR" sz="28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46868"/>
            <a:ext cx="4006156" cy="186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99542"/>
            <a:ext cx="4010025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59782"/>
            <a:ext cx="4048147" cy="200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9782"/>
            <a:ext cx="4042399" cy="200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Metin kutusu 7"/>
          <p:cNvSpPr txBox="1"/>
          <p:nvPr/>
        </p:nvSpPr>
        <p:spPr>
          <a:xfrm>
            <a:off x="3707904" y="2335981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>
                <a:solidFill>
                  <a:schemeClr val="bg1">
                    <a:lumMod val="50000"/>
                  </a:schemeClr>
                </a:solidFill>
              </a:rPr>
              <a:t>cm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8228540" y="2364208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>
                <a:solidFill>
                  <a:schemeClr val="bg1">
                    <a:lumMod val="50000"/>
                  </a:schemeClr>
                </a:solidFill>
              </a:rPr>
              <a:t>cm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3563888" y="4515966"/>
            <a:ext cx="73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>
                <a:solidFill>
                  <a:schemeClr val="bg1">
                    <a:lumMod val="50000"/>
                  </a:schemeClr>
                </a:solidFill>
              </a:rPr>
              <a:t>Saniye</a:t>
            </a:r>
          </a:p>
        </p:txBody>
      </p:sp>
    </p:spTree>
    <p:extLst>
      <p:ext uri="{BB962C8B-B14F-4D97-AF65-F5344CB8AC3E}">
        <p14:creationId xmlns:p14="http://schemas.microsoft.com/office/powerpoint/2010/main" val="348088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27216"/>
            <a:ext cx="9144000" cy="384294"/>
          </a:xfrm>
        </p:spPr>
        <p:txBody>
          <a:bodyPr>
            <a:normAutofit fontScale="90000"/>
          </a:bodyPr>
          <a:lstStyle/>
          <a:p>
            <a:r>
              <a:rPr lang="tr-TR" i="1" dirty="0"/>
              <a:t>Kural Tabanı :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107504" y="648261"/>
            <a:ext cx="8856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Eğer (</a:t>
            </a:r>
            <a:r>
              <a:rPr lang="tr-TR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Mesafe =Yakın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 </a:t>
            </a:r>
            <a:r>
              <a:rPr lang="tr-TR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ve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(</a:t>
            </a:r>
            <a:r>
              <a:rPr lang="tr-TR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Hareket =</a:t>
            </a:r>
            <a:r>
              <a:rPr lang="tr-TR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AzHareketli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ise  (</a:t>
            </a:r>
            <a:r>
              <a:rPr lang="tr-TR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tv</a:t>
            </a:r>
            <a:r>
              <a:rPr lang="tr-TR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=KAPALI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endParaRPr lang="tr-TR" sz="2400" dirty="0"/>
          </a:p>
        </p:txBody>
      </p:sp>
      <p:sp>
        <p:nvSpPr>
          <p:cNvPr id="5" name="Dikdörtgen 4"/>
          <p:cNvSpPr/>
          <p:nvPr/>
        </p:nvSpPr>
        <p:spPr>
          <a:xfrm>
            <a:off x="110224" y="1346677"/>
            <a:ext cx="9036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i="1" dirty="0">
                <a:solidFill>
                  <a:schemeClr val="bg1"/>
                </a:solidFill>
                <a:latin typeface="Sylfaen" panose="010A0502050306030303" pitchFamily="18" charset="0"/>
              </a:rPr>
              <a:t>Çıkış = ((S1) veya (S2)) ve (Z1) </a:t>
            </a:r>
            <a:r>
              <a:rPr lang="tr-TR" sz="2400" b="1" i="1" dirty="0">
                <a:solidFill>
                  <a:schemeClr val="bg1"/>
                </a:solidFill>
                <a:latin typeface="Sylfaen" panose="010A0502050306030303" pitchFamily="18" charset="0"/>
              </a:rPr>
              <a:t>= (S1+S2).(Z1) </a:t>
            </a:r>
          </a:p>
          <a:p>
            <a:r>
              <a:rPr lang="tr-TR" sz="2400" dirty="0">
                <a:solidFill>
                  <a:srgbClr val="000000"/>
                </a:solidFill>
                <a:latin typeface="Sylfaen" panose="010A0502050306030303" pitchFamily="18" charset="0"/>
              </a:rPr>
              <a:t>          Durumunda 3 tane giriş için kural sayısı;</a:t>
            </a:r>
          </a:p>
          <a:p>
            <a:r>
              <a:rPr lang="tr-TR" sz="2400" dirty="0">
                <a:solidFill>
                  <a:srgbClr val="000000"/>
                </a:solidFill>
                <a:latin typeface="Sylfaen" panose="010A0502050306030303" pitchFamily="18" charset="0"/>
              </a:rPr>
              <a:t>		5*5*5=125 olur.</a:t>
            </a:r>
          </a:p>
          <a:p>
            <a:endParaRPr lang="tr-TR" sz="2400" dirty="0">
              <a:solidFill>
                <a:srgbClr val="000000"/>
              </a:solidFill>
              <a:latin typeface="Sylfaen" panose="010A0502050306030303" pitchFamily="18" charset="0"/>
            </a:endParaRPr>
          </a:p>
          <a:p>
            <a:r>
              <a:rPr lang="pl-PL" sz="2400" b="1" i="1" dirty="0">
                <a:solidFill>
                  <a:schemeClr val="bg1"/>
                </a:solidFill>
                <a:latin typeface="Sylfaen" panose="010A0502050306030303" pitchFamily="18" charset="0"/>
              </a:rPr>
              <a:t>Çıkış = (Z1.S1)+(Z1.S2)</a:t>
            </a:r>
          </a:p>
          <a:p>
            <a:r>
              <a:rPr lang="tr-TR" sz="2400" dirty="0">
                <a:latin typeface="Sylfaen" panose="010A0502050306030303" pitchFamily="18" charset="0"/>
              </a:rPr>
              <a:t>       İfadesi ile giriş sayısı 2 olursa kural sayısı;</a:t>
            </a:r>
          </a:p>
          <a:p>
            <a:r>
              <a:rPr lang="tr-TR" sz="2400" b="1" i="1" dirty="0">
                <a:solidFill>
                  <a:srgbClr val="000000"/>
                </a:solidFill>
                <a:latin typeface="Sylfaen" panose="010A0502050306030303" pitchFamily="18" charset="0"/>
              </a:rPr>
              <a:t>		</a:t>
            </a:r>
            <a:r>
              <a:rPr lang="tr-TR" sz="2400" b="1" i="1" dirty="0">
                <a:solidFill>
                  <a:srgbClr val="FF0000"/>
                </a:solidFill>
                <a:latin typeface="Sylfaen" panose="010A0502050306030303" pitchFamily="18" charset="0"/>
              </a:rPr>
              <a:t>5*5=25 </a:t>
            </a:r>
            <a:r>
              <a:rPr lang="tr-TR" sz="2400" b="1" i="1" dirty="0">
                <a:latin typeface="Sylfaen" panose="010A0502050306030303" pitchFamily="18" charset="0"/>
              </a:rPr>
              <a:t>olur.</a:t>
            </a:r>
          </a:p>
        </p:txBody>
      </p:sp>
      <p:sp>
        <p:nvSpPr>
          <p:cNvPr id="6" name="Dikdörtgen 5"/>
          <p:cNvSpPr/>
          <p:nvPr/>
        </p:nvSpPr>
        <p:spPr>
          <a:xfrm>
            <a:off x="1259632" y="4155926"/>
            <a:ext cx="6298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Çıkış = max (min (Z1, S1), min (Z1, S2)) </a:t>
            </a:r>
            <a:endParaRPr lang="tr-T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4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27216"/>
            <a:ext cx="9144000" cy="456302"/>
          </a:xfrm>
        </p:spPr>
        <p:txBody>
          <a:bodyPr>
            <a:noAutofit/>
          </a:bodyPr>
          <a:lstStyle/>
          <a:p>
            <a:r>
              <a:rPr lang="tr-TR" sz="2800" i="1" dirty="0"/>
              <a:t>Kural Tabanı :</a:t>
            </a:r>
            <a:endParaRPr lang="tr-TR" sz="2800" dirty="0"/>
          </a:p>
        </p:txBody>
      </p:sp>
      <p:sp>
        <p:nvSpPr>
          <p:cNvPr id="4" name="Dikdörtgen 3"/>
          <p:cNvSpPr/>
          <p:nvPr/>
        </p:nvSpPr>
        <p:spPr>
          <a:xfrm>
            <a:off x="29067" y="3478237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i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Eğer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tr-TR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Mesafe =Yakın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tr-TR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ve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(</a:t>
            </a:r>
            <a:r>
              <a:rPr lang="tr-TR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Hareket =</a:t>
            </a:r>
            <a:r>
              <a:rPr lang="tr-TR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AzHareketli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</a:p>
          <a:p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                 </a:t>
            </a:r>
            <a:r>
              <a:rPr lang="tr-TR" sz="2400" b="1" i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ise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</a:p>
          <a:p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                    (</a:t>
            </a:r>
            <a:r>
              <a:rPr lang="tr-TR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tv</a:t>
            </a:r>
            <a:r>
              <a:rPr lang="tr-TR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=KAPALI</a:t>
            </a:r>
            <a:r>
              <a:rPr lang="tr-TR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endParaRPr lang="tr-TR" sz="24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" y="1066846"/>
            <a:ext cx="5627060" cy="179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1631"/>
            <a:ext cx="3419873" cy="5016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17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216"/>
            <a:ext cx="8316416" cy="456302"/>
          </a:xfrm>
        </p:spPr>
        <p:txBody>
          <a:bodyPr>
            <a:normAutofit fontScale="90000"/>
          </a:bodyPr>
          <a:lstStyle/>
          <a:p>
            <a:br>
              <a:rPr lang="tr-TR" b="0" dirty="0"/>
            </a:br>
            <a:r>
              <a:rPr lang="tr-TR" sz="2700" dirty="0"/>
              <a:t>Öncül Önermelere Bulanık Operatör Uygulaması </a:t>
            </a:r>
            <a:br>
              <a:rPr lang="tr-TR" b="0" dirty="0"/>
            </a:b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03797"/>
            <a:ext cx="5362575" cy="1952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323528" y="483518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Sylfaen" pitchFamily="18" charset="0"/>
              </a:rPr>
              <a:t>Kuralların </a:t>
            </a:r>
            <a:r>
              <a:rPr lang="tr-TR" b="1" u="sng" dirty="0">
                <a:latin typeface="Sylfaen" pitchFamily="18" charset="0"/>
              </a:rPr>
              <a:t>eğer kısımlarının </a:t>
            </a:r>
            <a:r>
              <a:rPr lang="tr-TR" dirty="0">
                <a:latin typeface="Sylfaen" pitchFamily="18" charset="0"/>
              </a:rPr>
              <a:t>bulanık operatör «</a:t>
            </a:r>
            <a:r>
              <a:rPr lang="tr-TR" b="1" dirty="0" err="1">
                <a:latin typeface="Sylfaen" pitchFamily="18" charset="0"/>
              </a:rPr>
              <a:t>min</a:t>
            </a:r>
            <a:r>
              <a:rPr lang="tr-TR" dirty="0">
                <a:latin typeface="Sylfaen" pitchFamily="18" charset="0"/>
              </a:rPr>
              <a:t>» ile bağlanması işlemidir.</a:t>
            </a:r>
          </a:p>
          <a:p>
            <a:endParaRPr lang="tr-TR" dirty="0">
              <a:latin typeface="Sylfaen" pitchFamily="18" charset="0"/>
            </a:endParaRPr>
          </a:p>
          <a:p>
            <a:pPr marL="342900" indent="-342900">
              <a:buAutoNum type="arabicPeriod"/>
            </a:pP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Kural sayısı kadar elemana sahip bir dizi oluştur. </a:t>
            </a:r>
          </a:p>
          <a:p>
            <a:pPr marL="342900" indent="-342900">
              <a:buAutoNum type="arabicPeriod"/>
            </a:pPr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2. Kuralın eğer kısmındaki girişlerin üyelik fonksiyonlarına ait bulanık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değerlere «</a:t>
            </a:r>
            <a:r>
              <a:rPr lang="tr-TR" b="1" dirty="0" err="1">
                <a:solidFill>
                  <a:schemeClr val="bg1"/>
                </a:solidFill>
                <a:latin typeface="Sylfaen" pitchFamily="18" charset="0"/>
              </a:rPr>
              <a:t>min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» operatörü uygula. </a:t>
            </a:r>
          </a:p>
          <a:p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3. 2. adımı her bir kural için sırayla uygula ve sonucu diziye aktar. </a:t>
            </a:r>
          </a:p>
        </p:txBody>
      </p:sp>
    </p:spTree>
    <p:extLst>
      <p:ext uri="{BB962C8B-B14F-4D97-AF65-F5344CB8AC3E}">
        <p14:creationId xmlns:p14="http://schemas.microsoft.com/office/powerpoint/2010/main" val="13837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456302"/>
          </a:xfrm>
        </p:spPr>
        <p:txBody>
          <a:bodyPr>
            <a:normAutofit fontScale="90000"/>
          </a:bodyPr>
          <a:lstStyle/>
          <a:p>
            <a:br>
              <a:rPr lang="tr-TR" b="0" dirty="0"/>
            </a:br>
            <a:r>
              <a:rPr lang="tr-TR" sz="3100" dirty="0"/>
              <a:t>Gerektirme İşleminin Uygulanması </a:t>
            </a:r>
            <a:br>
              <a:rPr lang="tr-TR" b="0" dirty="0"/>
            </a:b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251520" y="48351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Sylfaen" pitchFamily="18" charset="0"/>
              </a:rPr>
              <a:t>Kuralların </a:t>
            </a:r>
            <a:r>
              <a:rPr lang="tr-TR" b="1" dirty="0">
                <a:latin typeface="Sylfaen" pitchFamily="18" charset="0"/>
              </a:rPr>
              <a:t>«eğer» </a:t>
            </a:r>
            <a:r>
              <a:rPr lang="tr-TR" dirty="0">
                <a:latin typeface="Sylfaen" pitchFamily="18" charset="0"/>
              </a:rPr>
              <a:t>kısmının sonucu ile </a:t>
            </a:r>
            <a:r>
              <a:rPr lang="tr-TR" b="1" dirty="0">
                <a:latin typeface="Sylfaen" pitchFamily="18" charset="0"/>
              </a:rPr>
              <a:t>«ise» </a:t>
            </a:r>
            <a:r>
              <a:rPr lang="tr-TR" dirty="0">
                <a:latin typeface="Sylfaen" pitchFamily="18" charset="0"/>
              </a:rPr>
              <a:t>kısmına “</a:t>
            </a:r>
            <a:r>
              <a:rPr lang="tr-TR" b="1" dirty="0" err="1">
                <a:latin typeface="Sylfaen" pitchFamily="18" charset="0"/>
              </a:rPr>
              <a:t>min</a:t>
            </a:r>
            <a:r>
              <a:rPr lang="tr-TR" dirty="0">
                <a:latin typeface="Sylfaen" pitchFamily="18" charset="0"/>
              </a:rPr>
              <a:t>” bulanık operatörü uygulanır. 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95536" y="843558"/>
            <a:ext cx="7416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1. Kural sayısı kadar elemana sahip bir dizi oluştur.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2. Çıkış üyelik fonksiyonuna ait olan keskin değeri al.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3. Keskin değerle ilgili çıkış üyelik fonksiyonuna göre bulanıklaştır.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4. Hesaplanan bulanık değer ile kuralın ilk kısmındaki değere “</a:t>
            </a:r>
            <a:r>
              <a:rPr lang="tr-TR" b="1" dirty="0" err="1">
                <a:solidFill>
                  <a:schemeClr val="bg1"/>
                </a:solidFill>
                <a:latin typeface="Sylfaen" pitchFamily="18" charset="0"/>
              </a:rPr>
              <a:t>min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”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operatörü uygula ve sonucu dizide sakla.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5. Her çıkış keskin değeri için işlemi bütün kurallara uygula.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48" y="2643758"/>
            <a:ext cx="5715000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9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tr-TR" altLang="ko-KR" sz="4000" dirty="0">
                <a:solidFill>
                  <a:schemeClr val="bg1"/>
                </a:solidFill>
              </a:rPr>
              <a:t>Giriş :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>
          <a:xfrm>
            <a:off x="179512" y="987574"/>
            <a:ext cx="5544616" cy="40324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Günümüzde televizyonun olmadığı ev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neredeyse yok gibidir.</a:t>
            </a:r>
          </a:p>
          <a:p>
            <a:pPr marL="0" indent="0">
              <a:buNone/>
            </a:pPr>
            <a:endParaRPr lang="tr-TR" dirty="0"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Birçok anne baba çocuklarını yetiştirirken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onların televizyonu yakından izlemelerine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şahit olmuş ve bunu kendilerince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yöntemlerle engellemeye çalışmıştır. </a:t>
            </a:r>
          </a:p>
          <a:p>
            <a:pPr marL="0" indent="0">
              <a:buNone/>
            </a:pPr>
            <a:endParaRPr lang="tr-TR" dirty="0"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Sevdiği çizgi filmi veya reklamları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televizyona yapışık gibi izleyen bir çocuk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görüntüsünden rahatsız olmayacak </a:t>
            </a:r>
            <a:r>
              <a:rPr lang="tr-TR" b="1" dirty="0">
                <a:solidFill>
                  <a:srgbClr val="FF0000"/>
                </a:solidFill>
                <a:latin typeface="Sylfaen" panose="010A0502050306030303" pitchFamily="18" charset="0"/>
              </a:rPr>
              <a:t>anne baba </a:t>
            </a:r>
            <a:r>
              <a:rPr lang="tr-TR" dirty="0">
                <a:latin typeface="Sylfaen" panose="010A0502050306030303" pitchFamily="18" charset="0"/>
              </a:rPr>
              <a:t>herhalde </a:t>
            </a:r>
            <a:r>
              <a:rPr lang="tr-TR" dirty="0">
                <a:solidFill>
                  <a:srgbClr val="FF0000"/>
                </a:solidFill>
                <a:latin typeface="Sylfaen" panose="010A0502050306030303" pitchFamily="18" charset="0"/>
              </a:rPr>
              <a:t>yoktur</a:t>
            </a:r>
            <a:r>
              <a:rPr lang="tr-TR" dirty="0">
                <a:latin typeface="Sylfaen" panose="010A0502050306030303" pitchFamily="18" charset="0"/>
              </a:rPr>
              <a:t>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339502"/>
            <a:ext cx="3384376" cy="38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216"/>
            <a:ext cx="5868144" cy="456302"/>
          </a:xfrm>
        </p:spPr>
        <p:txBody>
          <a:bodyPr>
            <a:normAutofit fontScale="90000"/>
          </a:bodyPr>
          <a:lstStyle/>
          <a:p>
            <a:r>
              <a:rPr lang="tr-TR" i="1" dirty="0"/>
              <a:t>Sonuçların Birleştirilmesi 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251520" y="555526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Sylfaen" pitchFamily="18" charset="0"/>
              </a:rPr>
              <a:t>Herhangi bir çıkış değeri için girişlerin her bir kurala uygun olarak onun üzerindeki </a:t>
            </a:r>
          </a:p>
          <a:p>
            <a:r>
              <a:rPr lang="tr-TR" dirty="0">
                <a:latin typeface="Sylfaen" pitchFamily="18" charset="0"/>
              </a:rPr>
              <a:t>etkisi belirlendikten sonra bunların birleştirilmesi gerekmektedir. </a:t>
            </a:r>
          </a:p>
        </p:txBody>
      </p:sp>
      <p:sp>
        <p:nvSpPr>
          <p:cNvPr id="5" name="Dikdörtgen 4"/>
          <p:cNvSpPr/>
          <p:nvPr/>
        </p:nvSpPr>
        <p:spPr>
          <a:xfrm>
            <a:off x="20553" y="1347614"/>
            <a:ext cx="50555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Gerektirme işlem sonucunun ilk elemanını al. </a:t>
            </a:r>
          </a:p>
          <a:p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2. İkinci elemanı ile “</a:t>
            </a:r>
            <a:r>
              <a:rPr lang="tr-TR" b="1" dirty="0" err="1">
                <a:solidFill>
                  <a:schemeClr val="bg1"/>
                </a:solidFill>
                <a:latin typeface="Sylfaen" pitchFamily="18" charset="0"/>
              </a:rPr>
              <a:t>max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” operatörü uygula. </a:t>
            </a:r>
          </a:p>
          <a:p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Sylfaen" pitchFamily="18" charset="0"/>
              </a:rPr>
              <a:t>3. Sonucu bir sonraki elemanla “</a:t>
            </a:r>
            <a:r>
              <a:rPr lang="pt-BR" b="1" dirty="0">
                <a:solidFill>
                  <a:schemeClr val="bg1"/>
                </a:solidFill>
                <a:latin typeface="Sylfaen" pitchFamily="18" charset="0"/>
              </a:rPr>
              <a:t>max</a:t>
            </a:r>
            <a:r>
              <a:rPr lang="pt-BR" dirty="0">
                <a:solidFill>
                  <a:schemeClr val="bg1"/>
                </a:solidFill>
                <a:latin typeface="Sylfaen" pitchFamily="18" charset="0"/>
              </a:rPr>
              <a:t>” operatörü</a:t>
            </a:r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Sylfaen" pitchFamily="18" charset="0"/>
              </a:rPr>
              <a:t> 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</a:t>
            </a:r>
            <a:r>
              <a:rPr lang="pt-BR" dirty="0">
                <a:solidFill>
                  <a:schemeClr val="bg1"/>
                </a:solidFill>
                <a:latin typeface="Sylfaen" pitchFamily="18" charset="0"/>
              </a:rPr>
              <a:t>uygula. </a:t>
            </a:r>
          </a:p>
          <a:p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4. Bu işlemi gerektirme işlemini tutan dizinin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elemanları sayısınca yap. </a:t>
            </a:r>
          </a:p>
          <a:p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5. Sonucu bul.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91630"/>
            <a:ext cx="3888432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2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216"/>
            <a:ext cx="3419872" cy="528310"/>
          </a:xfrm>
        </p:spPr>
        <p:txBody>
          <a:bodyPr>
            <a:normAutofit fontScale="90000"/>
          </a:bodyPr>
          <a:lstStyle/>
          <a:p>
            <a:r>
              <a:rPr lang="tr-TR" i="1" dirty="0"/>
              <a:t>Durulama İşlemi 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179512" y="627534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Sylfaen" pitchFamily="18" charset="0"/>
              </a:rPr>
              <a:t>Ağırlık Merkezi (</a:t>
            </a:r>
            <a:r>
              <a:rPr lang="tr-TR" dirty="0" err="1">
                <a:latin typeface="Sylfaen" pitchFamily="18" charset="0"/>
              </a:rPr>
              <a:t>centroid</a:t>
            </a:r>
            <a:r>
              <a:rPr lang="tr-TR" dirty="0">
                <a:latin typeface="Sylfaen" pitchFamily="18" charset="0"/>
              </a:rPr>
              <a:t>) yöntemi kullanılmıştır. Bu yöntem birleştirme işlemi sonucu </a:t>
            </a:r>
          </a:p>
          <a:p>
            <a:r>
              <a:rPr lang="tr-TR" dirty="0">
                <a:latin typeface="Sylfaen" pitchFamily="18" charset="0"/>
              </a:rPr>
              <a:t>oluşan çıkış üyelik fonksiyonlarının yeni değerlerinin orta noktasını bulur.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03350"/>
            <a:ext cx="4211960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80" y="1273866"/>
            <a:ext cx="4800576" cy="3674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216"/>
            <a:ext cx="4427984" cy="456302"/>
          </a:xfrm>
        </p:spPr>
        <p:txBody>
          <a:bodyPr>
            <a:noAutofit/>
          </a:bodyPr>
          <a:lstStyle/>
          <a:p>
            <a:r>
              <a:rPr lang="tr-TR" sz="2400" dirty="0"/>
              <a:t>Sistemin Uygulaması :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2" y="627534"/>
            <a:ext cx="3628906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03798"/>
            <a:ext cx="2880321" cy="188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255" y="3003798"/>
            <a:ext cx="2929921" cy="188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523" y="3003798"/>
            <a:ext cx="2710973" cy="188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40" y="718828"/>
            <a:ext cx="3395184" cy="1924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5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216"/>
            <a:ext cx="2555776" cy="600318"/>
          </a:xfrm>
        </p:spPr>
        <p:txBody>
          <a:bodyPr>
            <a:normAutofit fontScale="90000"/>
          </a:bodyPr>
          <a:lstStyle/>
          <a:p>
            <a:r>
              <a:rPr lang="tr-TR" dirty="0"/>
              <a:t>Sonuçlar </a:t>
            </a:r>
          </a:p>
        </p:txBody>
      </p:sp>
      <p:sp>
        <p:nvSpPr>
          <p:cNvPr id="4" name="Dikdörtgen 3"/>
          <p:cNvSpPr/>
          <p:nvPr/>
        </p:nvSpPr>
        <p:spPr>
          <a:xfrm>
            <a:off x="323528" y="699542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Büyük çocuklarda sistemimiz alışkanlık kazandırmamış fakat televizyonu yakından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 izlemelerini engellemiştir. 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Sistem yerleştirilirken 2 </a:t>
            </a:r>
            <a:r>
              <a:rPr lang="tr-TR" dirty="0" err="1">
                <a:solidFill>
                  <a:schemeClr val="bg1"/>
                </a:solidFill>
                <a:latin typeface="Sylfaen" pitchFamily="18" charset="0"/>
              </a:rPr>
              <a:t>sensör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arası mesafe 30 </a:t>
            </a:r>
            <a:r>
              <a:rPr lang="tr-TR" dirty="0" err="1">
                <a:solidFill>
                  <a:schemeClr val="bg1"/>
                </a:solidFill>
                <a:latin typeface="Sylfaen" pitchFamily="18" charset="0"/>
              </a:rPr>
              <a:t>cm’i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geçmemeli, aksi takdirde kör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 noktalar oluşabilir. Büyük ekranlı televizyonlarda 3. </a:t>
            </a:r>
            <a:r>
              <a:rPr lang="tr-TR" dirty="0" err="1">
                <a:solidFill>
                  <a:schemeClr val="bg1"/>
                </a:solidFill>
                <a:latin typeface="Sylfaen" pitchFamily="18" charset="0"/>
              </a:rPr>
              <a:t>sensöre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ihtiyaç duyulabilir. 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Sistem ayrı bir cihaz gibi değil de televizyonun bir parçasıymış gibi yerleştirilmelidir. Alışkanlık kazandırması için bunun yapılması gerekir. 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Alışkanlık kazandırması için 10 günlük süre yetmemiştir. Daha uzun süre ile sistemin uygulanması gerekir. 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solidFill>
                <a:schemeClr val="bg1"/>
              </a:solidFill>
              <a:latin typeface="Sylfae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Sistem bağlı olmasına rağmen eğer çocukta yakından izleme davranışı devam ediyorsa bir göz kusuru olabilir. Çocuğun bir göz doktoruna gösterilmesi uygun olur. </a:t>
            </a:r>
          </a:p>
        </p:txBody>
      </p:sp>
    </p:spTree>
    <p:extLst>
      <p:ext uri="{BB962C8B-B14F-4D97-AF65-F5344CB8AC3E}">
        <p14:creationId xmlns:p14="http://schemas.microsoft.com/office/powerpoint/2010/main" val="27258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216"/>
            <a:ext cx="9144000" cy="600318"/>
          </a:xfrm>
        </p:spPr>
        <p:txBody>
          <a:bodyPr>
            <a:normAutofit fontScale="90000"/>
          </a:bodyPr>
          <a:lstStyle/>
          <a:p>
            <a:r>
              <a:rPr lang="tr-TR" dirty="0"/>
              <a:t>Öneriler </a:t>
            </a:r>
          </a:p>
        </p:txBody>
      </p:sp>
      <p:sp>
        <p:nvSpPr>
          <p:cNvPr id="4" name="Dikdörtgen 3"/>
          <p:cNvSpPr/>
          <p:nvPr/>
        </p:nvSpPr>
        <p:spPr>
          <a:xfrm>
            <a:off x="395536" y="843558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Televizyon üreticileri tarafından üretilen televizyonlarda böyle bir özelliğin olması, sistemin doğal olmasını sağlayacağından yakından izlememe alışkanlığını daha iyi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 kazandırılacaktır. Televizyon üreticilerinin televizyonlarına böyle bir özellik </a:t>
            </a:r>
          </a:p>
          <a:p>
            <a:r>
              <a:rPr lang="tr-TR">
                <a:solidFill>
                  <a:schemeClr val="bg1"/>
                </a:solidFill>
                <a:latin typeface="Sylfaen" pitchFamily="18" charset="0"/>
              </a:rPr>
              <a:t>     koymaları 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uygun olacaktır. Bu durum televizyon maliyetine de fazla etki etmez.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 Özellikle anne, babalar tarafından böyle bir televizyon tercih sebebi olacaktır. </a:t>
            </a:r>
          </a:p>
          <a:p>
            <a:endParaRPr lang="tr-TR" dirty="0">
              <a:latin typeface="Sylfae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Günümüzde özellikle akıllı televizyon (Smart TV) adı verilen televizyonların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 kullanımı yaygınlaşmaktadır. Bu televizyonların birçoğunda da kamera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 bulunmaktadır. Kamera ile mesafe ve çocuğun yüzünün televizyona dönük olduğu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 anlaşılabilir. Dolasıyla sistemimizde kullanılan algoritma kolaylıkla </a:t>
            </a:r>
            <a:r>
              <a:rPr lang="tr-TR" dirty="0" err="1">
                <a:solidFill>
                  <a:schemeClr val="bg1"/>
                </a:solidFill>
                <a:latin typeface="Sylfaen" pitchFamily="18" charset="0"/>
              </a:rPr>
              <a:t>yazılımsal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olarak  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 bu televizyonlara entegre edilebilir. Böylece </a:t>
            </a:r>
            <a:r>
              <a:rPr lang="tr-TR" dirty="0" err="1">
                <a:solidFill>
                  <a:schemeClr val="bg1"/>
                </a:solidFill>
                <a:latin typeface="Sylfaen" pitchFamily="18" charset="0"/>
              </a:rPr>
              <a:t>sensörleri</a:t>
            </a:r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kullanmaya gerek kalmaz ve   </a:t>
            </a:r>
          </a:p>
          <a:p>
            <a:r>
              <a:rPr lang="tr-TR" dirty="0">
                <a:solidFill>
                  <a:schemeClr val="bg1"/>
                </a:solidFill>
                <a:latin typeface="Sylfaen" pitchFamily="18" charset="0"/>
              </a:rPr>
              <a:t>     sistem televizyonun bir özelliği haline gelmiş olur. </a:t>
            </a:r>
          </a:p>
        </p:txBody>
      </p:sp>
    </p:spTree>
    <p:extLst>
      <p:ext uri="{BB962C8B-B14F-4D97-AF65-F5344CB8AC3E}">
        <p14:creationId xmlns:p14="http://schemas.microsoft.com/office/powerpoint/2010/main" val="403030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Giriş :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23528" y="884466"/>
            <a:ext cx="8712968" cy="39915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tr-TR" sz="4500" b="1" i="1" u="sng" dirty="0">
                <a:latin typeface="Sylfaen" panose="010A0502050306030303" pitchFamily="18" charset="0"/>
                <a:cs typeface="Consolas" panose="020B0609020204030204" pitchFamily="49" charset="0"/>
              </a:rPr>
              <a:t>Neden :</a:t>
            </a:r>
          </a:p>
          <a:p>
            <a:pPr marL="0" indent="0">
              <a:buNone/>
            </a:pPr>
            <a:endParaRPr lang="tr-TR" sz="3500" b="1" i="1" u="sng" dirty="0">
              <a:latin typeface="Sylfaen" panose="010A0502050306030303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4000" dirty="0">
                <a:latin typeface="Sylfaen" panose="010A0502050306030303" pitchFamily="18" charset="0"/>
                <a:cs typeface="Consolas" panose="020B0609020204030204" pitchFamily="49" charset="0"/>
              </a:rPr>
              <a:t>Yapılan incelemelerde bunun neden değil </a:t>
            </a:r>
          </a:p>
          <a:p>
            <a:pPr marL="0" indent="0">
              <a:buNone/>
            </a:pPr>
            <a:r>
              <a:rPr lang="tr-TR" sz="4000" dirty="0">
                <a:latin typeface="Sylfaen" panose="010A0502050306030303" pitchFamily="18" charset="0"/>
                <a:cs typeface="Consolas" panose="020B0609020204030204" pitchFamily="49" charset="0"/>
              </a:rPr>
              <a:t>sonuç olduğu ve çocuğun göz bozukluğu </a:t>
            </a:r>
          </a:p>
          <a:p>
            <a:pPr marL="0" indent="0">
              <a:buNone/>
            </a:pPr>
            <a:r>
              <a:rPr lang="tr-TR" sz="4000" dirty="0">
                <a:latin typeface="Sylfaen" panose="010A0502050306030303" pitchFamily="18" charset="0"/>
                <a:cs typeface="Consolas" panose="020B0609020204030204" pitchFamily="49" charset="0"/>
              </a:rPr>
              <a:t>kusurlarından birine sahip olabileceği </a:t>
            </a:r>
          </a:p>
          <a:p>
            <a:pPr marL="0" indent="0">
              <a:buNone/>
            </a:pPr>
            <a:r>
              <a:rPr lang="tr-TR" sz="4000" dirty="0">
                <a:latin typeface="Sylfaen" panose="010A0502050306030303" pitchFamily="18" charset="0"/>
                <a:cs typeface="Consolas" panose="020B0609020204030204" pitchFamily="49" charset="0"/>
              </a:rPr>
              <a:t>söylenmektedir.</a:t>
            </a:r>
          </a:p>
          <a:p>
            <a:pPr marL="0" indent="0">
              <a:buNone/>
            </a:pPr>
            <a:endParaRPr lang="tr-TR" sz="4000" dirty="0">
              <a:latin typeface="Sylfaen" panose="010A0502050306030303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4000" dirty="0">
                <a:latin typeface="Sylfaen" panose="010A0502050306030303" pitchFamily="18" charset="0"/>
                <a:cs typeface="Consolas" panose="020B0609020204030204" pitchFamily="49" charset="0"/>
              </a:rPr>
              <a:t>Bunun yanı sıra çocuğun dikkat çekmek, uyaranların </a:t>
            </a:r>
          </a:p>
          <a:p>
            <a:pPr marL="0" indent="0">
              <a:buNone/>
            </a:pPr>
            <a:r>
              <a:rPr lang="tr-TR" sz="4000" dirty="0">
                <a:latin typeface="Sylfaen" panose="010A0502050306030303" pitchFamily="18" charset="0"/>
                <a:cs typeface="Consolas" panose="020B0609020204030204" pitchFamily="49" charset="0"/>
              </a:rPr>
              <a:t>canlılığı vb. sebeplerden dolayı da televizyonu yakından </a:t>
            </a:r>
          </a:p>
          <a:p>
            <a:pPr marL="0" indent="0">
              <a:buNone/>
            </a:pPr>
            <a:r>
              <a:rPr lang="tr-TR" sz="4000" dirty="0">
                <a:latin typeface="Sylfaen" panose="010A0502050306030303" pitchFamily="18" charset="0"/>
                <a:cs typeface="Consolas" panose="020B0609020204030204" pitchFamily="49" charset="0"/>
              </a:rPr>
              <a:t>izlediği düşünülmektedir. </a:t>
            </a:r>
          </a:p>
        </p:txBody>
      </p:sp>
      <p:pic>
        <p:nvPicPr>
          <p:cNvPr id="3074" name="Picture 2" descr="child and tv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0" y="339502"/>
            <a:ext cx="3140874" cy="3240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60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Giriş 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771550"/>
            <a:ext cx="8147248" cy="41764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sz="4500" b="1" i="1" u="sng" dirty="0">
                <a:latin typeface="Sylfaen" panose="010A0502050306030303" pitchFamily="18" charset="0"/>
              </a:rPr>
              <a:t>Zararları :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Televizyonu yakından izlemenin erken dönemde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çocuklara ve özellikle gözlere büyük bir zararının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olmadığı tespit edilmiştir. </a:t>
            </a:r>
          </a:p>
          <a:p>
            <a:pPr marL="0" indent="0">
              <a:buNone/>
            </a:pPr>
            <a:endParaRPr lang="tr-TR" dirty="0"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Gözlerin yorulması, parlak yüzeye bakılması, az da olsa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elektromanyetik alana maruz kalıma vb. zararları vardır.</a:t>
            </a:r>
          </a:p>
          <a:p>
            <a:pPr marL="0" indent="0">
              <a:buNone/>
            </a:pPr>
            <a:endParaRPr lang="tr-TR" dirty="0"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tr-TR" b="1" u="sng" dirty="0">
                <a:solidFill>
                  <a:srgbClr val="FF0000"/>
                </a:solidFill>
                <a:latin typeface="Sylfaen" panose="010A0502050306030303" pitchFamily="18" charset="0"/>
              </a:rPr>
              <a:t>En önemli etkisi </a:t>
            </a:r>
            <a:r>
              <a:rPr lang="tr-TR" dirty="0">
                <a:latin typeface="Sylfaen" panose="010A0502050306030303" pitchFamily="18" charset="0"/>
              </a:rPr>
              <a:t>ise televizyon izleme alışkanlığını kazandırmasıdır.</a:t>
            </a:r>
          </a:p>
          <a:p>
            <a:pPr marL="0" indent="0">
              <a:buNone/>
            </a:pPr>
            <a:endParaRPr lang="tr-TR" dirty="0"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tr-TR" b="1" u="sng" dirty="0">
                <a:solidFill>
                  <a:srgbClr val="FF0000"/>
                </a:solidFill>
                <a:latin typeface="Sylfaen" panose="010A0502050306030303" pitchFamily="18" charset="0"/>
              </a:rPr>
              <a:t>TV izleme alışkanlığının da </a:t>
            </a:r>
            <a:r>
              <a:rPr lang="tr-TR" dirty="0">
                <a:latin typeface="Sylfaen" panose="010A0502050306030303" pitchFamily="18" charset="0"/>
              </a:rPr>
              <a:t>gelişim açısından küçük çocuklar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üzerindeki zararları ise sayılmayacak kadar çoktur. </a:t>
            </a:r>
            <a:endParaRPr lang="tr-TR" b="1" i="1" u="sng" dirty="0">
              <a:latin typeface="Sylfaen" panose="010A0502050306030303" pitchFamily="18" charset="0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706" y="21663"/>
            <a:ext cx="2487294" cy="30541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8558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400" y="137821"/>
            <a:ext cx="9144000" cy="857250"/>
          </a:xfrm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Giriş: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884466"/>
            <a:ext cx="8229600" cy="37101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b="1" i="1" u="sng" dirty="0">
                <a:latin typeface="Sylfaen" panose="010A0502050306030303" pitchFamily="18" charset="0"/>
              </a:rPr>
              <a:t>Öneriler :</a:t>
            </a:r>
          </a:p>
          <a:p>
            <a:pPr marL="0" indent="0">
              <a:buNone/>
            </a:pPr>
            <a:endParaRPr lang="tr-TR" b="1" i="1" u="sng" dirty="0"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Genelde verilen çözümlerin büyük bir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çoğunluğu tavsiyelerden oluşmaktadır.</a:t>
            </a:r>
          </a:p>
          <a:p>
            <a:pPr marL="0" indent="0">
              <a:buNone/>
            </a:pPr>
            <a:endParaRPr lang="tr-TR" dirty="0"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Yaptığımız araştırmalarda, kullanılan </a:t>
            </a:r>
            <a:r>
              <a:rPr lang="tr-TR" dirty="0">
                <a:solidFill>
                  <a:srgbClr val="FF0000"/>
                </a:solidFill>
                <a:latin typeface="Sylfaen" panose="010A0502050306030303" pitchFamily="18" charset="0"/>
              </a:rPr>
              <a:t>bir cihaz</a:t>
            </a:r>
            <a:r>
              <a:rPr lang="tr-TR" dirty="0">
                <a:latin typeface="Sylfaen" panose="010A0502050306030303" pitchFamily="18" charset="0"/>
              </a:rPr>
              <a:t>,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araç veya televizyonlara ait </a:t>
            </a:r>
            <a:r>
              <a:rPr lang="tr-TR" dirty="0">
                <a:solidFill>
                  <a:srgbClr val="FF0000"/>
                </a:solidFill>
                <a:latin typeface="Sylfaen" panose="010A0502050306030303" pitchFamily="18" charset="0"/>
              </a:rPr>
              <a:t>bir özellik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bulamadık. </a:t>
            </a:r>
          </a:p>
        </p:txBody>
      </p:sp>
      <p:sp>
        <p:nvSpPr>
          <p:cNvPr id="5" name="AutoShape 4" descr="öneriler ile ilgili görsel sonucu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5126" name="Picture 6" descr="http://genccte.com/wp-content/uploads/2016/01/robimek-oneri-goru%C5%9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899" y="247477"/>
            <a:ext cx="2675479" cy="175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726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Giriş :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884466"/>
            <a:ext cx="6084168" cy="35594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Fakat anne babalar sosyal hayatın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karmaşası içinde bu konuda yalnız kalmıştır.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  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Televizyonun cazibesi ve sosyal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hayatın yoğunluğu onları çaresiz bir</a:t>
            </a:r>
          </a:p>
          <a:p>
            <a:pPr marL="0" indent="0">
              <a:buNone/>
            </a:pPr>
            <a:r>
              <a:rPr lang="tr-TR" dirty="0">
                <a:latin typeface="Sylfaen" panose="010A0502050306030303" pitchFamily="18" charset="0"/>
              </a:rPr>
              <a:t>durumda bırakmıştır. </a:t>
            </a:r>
          </a:p>
          <a:p>
            <a:pPr marL="0" indent="0">
              <a:buNone/>
            </a:pPr>
            <a:endParaRPr lang="tr-TR" dirty="0"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  <a:latin typeface="Sylfaen" panose="010A0502050306030303" pitchFamily="18" charset="0"/>
              </a:rPr>
              <a:t>Çocuklarının televizyonu yakından izlenmesini</a:t>
            </a:r>
          </a:p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  <a:latin typeface="Sylfaen" panose="010A0502050306030303" pitchFamily="18" charset="0"/>
              </a:rPr>
              <a:t>yaşamayan anne baba neredeyse </a:t>
            </a:r>
            <a:r>
              <a:rPr lang="tr-TR" sz="4600" b="1" i="1" u="sng" dirty="0">
                <a:solidFill>
                  <a:srgbClr val="FF0000"/>
                </a:solidFill>
                <a:latin typeface="Sylfaen" panose="010A0502050306030303" pitchFamily="18" charset="0"/>
              </a:rPr>
              <a:t>yok</a:t>
            </a:r>
            <a:r>
              <a:rPr lang="tr-TR" b="1" dirty="0">
                <a:solidFill>
                  <a:srgbClr val="FF0000"/>
                </a:solidFill>
                <a:latin typeface="Sylfaen" panose="010A0502050306030303" pitchFamily="18" charset="0"/>
              </a:rPr>
              <a:t> gibidir.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27" y="555526"/>
            <a:ext cx="3063471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882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Amaç :</a:t>
            </a:r>
            <a:r>
              <a:rPr lang="tr-TR" dirty="0"/>
              <a:t> </a:t>
            </a:r>
          </a:p>
        </p:txBody>
      </p:sp>
      <p:sp>
        <p:nvSpPr>
          <p:cNvPr id="4" name="Dikdörtgen 3"/>
          <p:cNvSpPr/>
          <p:nvPr/>
        </p:nvSpPr>
        <p:spPr>
          <a:xfrm>
            <a:off x="107504" y="1347614"/>
            <a:ext cx="604867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800" dirty="0">
                <a:latin typeface="Sylfaen" panose="010A0502050306030303" pitchFamily="18" charset="0"/>
              </a:rPr>
              <a:t>Küçük çocukların televizyonu </a:t>
            </a:r>
          </a:p>
          <a:p>
            <a:pPr algn="just"/>
            <a:r>
              <a:rPr lang="tr-TR" sz="2800" dirty="0">
                <a:latin typeface="Sylfaen" panose="010A0502050306030303" pitchFamily="18" charset="0"/>
              </a:rPr>
              <a:t>yakından izlemelerini engelleyen </a:t>
            </a:r>
          </a:p>
          <a:p>
            <a:pPr algn="just"/>
            <a:r>
              <a:rPr lang="tr-TR" sz="2800" dirty="0">
                <a:latin typeface="Sylfaen" panose="010A0502050306030303" pitchFamily="18" charset="0"/>
              </a:rPr>
              <a:t>ve çocuklarda </a:t>
            </a:r>
            <a:r>
              <a:rPr lang="tr-TR" sz="3200" u="sng" dirty="0">
                <a:solidFill>
                  <a:srgbClr val="FF0000"/>
                </a:solidFill>
                <a:latin typeface="Sylfaen" panose="010A0502050306030303" pitchFamily="18" charset="0"/>
              </a:rPr>
              <a:t> televizyonu </a:t>
            </a:r>
          </a:p>
          <a:p>
            <a:pPr algn="just"/>
            <a:r>
              <a:rPr lang="tr-TR" sz="3200" u="sng" dirty="0">
                <a:solidFill>
                  <a:srgbClr val="FF0000"/>
                </a:solidFill>
                <a:latin typeface="Sylfaen" panose="010A0502050306030303" pitchFamily="18" charset="0"/>
              </a:rPr>
              <a:t>yakından </a:t>
            </a:r>
            <a:r>
              <a:rPr lang="tr-TR" sz="3200" b="1" u="sng" dirty="0">
                <a:solidFill>
                  <a:srgbClr val="FF0000"/>
                </a:solidFill>
                <a:latin typeface="Sylfaen" panose="010A0502050306030303" pitchFamily="18" charset="0"/>
              </a:rPr>
              <a:t>izlememe</a:t>
            </a:r>
            <a:r>
              <a:rPr lang="tr-TR" sz="2800" dirty="0">
                <a:latin typeface="Sylfaen" panose="010A0502050306030303" pitchFamily="18" charset="0"/>
              </a:rPr>
              <a:t> </a:t>
            </a:r>
          </a:p>
          <a:p>
            <a:pPr algn="just"/>
            <a:r>
              <a:rPr lang="tr-TR" sz="2800" dirty="0">
                <a:latin typeface="Sylfaen" panose="010A0502050306030303" pitchFamily="18" charset="0"/>
              </a:rPr>
              <a:t>davranışı kazandıran bir sistem </a:t>
            </a:r>
          </a:p>
          <a:p>
            <a:pPr algn="just"/>
            <a:r>
              <a:rPr lang="tr-TR" sz="2800" dirty="0">
                <a:latin typeface="Sylfaen" panose="010A0502050306030303" pitchFamily="18" charset="0"/>
              </a:rPr>
              <a:t>geliştirmek. </a:t>
            </a:r>
          </a:p>
        </p:txBody>
      </p:sp>
      <p:pic>
        <p:nvPicPr>
          <p:cNvPr id="2050" name="Picture 2" descr="http://stateschronicle.com/wp-content/uploads/2015/04/ki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99542"/>
            <a:ext cx="3697573" cy="35247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 9"/>
          <p:cNvGrpSpPr/>
          <p:nvPr/>
        </p:nvGrpSpPr>
        <p:grpSpPr>
          <a:xfrm rot="786505">
            <a:off x="5802849" y="1531460"/>
            <a:ext cx="2532018" cy="2100405"/>
            <a:chOff x="6444208" y="1851697"/>
            <a:chExt cx="2088232" cy="1728192"/>
          </a:xfrm>
        </p:grpSpPr>
        <p:cxnSp>
          <p:nvCxnSpPr>
            <p:cNvPr id="6" name="Düz Bağlayıcı 5"/>
            <p:cNvCxnSpPr/>
            <p:nvPr/>
          </p:nvCxnSpPr>
          <p:spPr>
            <a:xfrm>
              <a:off x="6444208" y="1851697"/>
              <a:ext cx="2088232" cy="172819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Düz Bağlayıcı 7"/>
            <p:cNvCxnSpPr/>
            <p:nvPr/>
          </p:nvCxnSpPr>
          <p:spPr>
            <a:xfrm flipH="1">
              <a:off x="6732240" y="1851697"/>
              <a:ext cx="1512168" cy="172819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932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-92546"/>
            <a:ext cx="9144000" cy="631021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bg1"/>
                </a:solidFill>
              </a:rPr>
              <a:t>Yöntem ve Teknikler :</a:t>
            </a:r>
          </a:p>
        </p:txBody>
      </p:sp>
      <p:sp>
        <p:nvSpPr>
          <p:cNvPr id="5" name="Dikdörtgen 4"/>
          <p:cNvSpPr/>
          <p:nvPr/>
        </p:nvSpPr>
        <p:spPr>
          <a:xfrm>
            <a:off x="251520" y="3291830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İlk çalışmalarımız da;</a:t>
            </a:r>
          </a:p>
          <a:p>
            <a:endParaRPr lang="tr-TR" b="1" u="sng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mesafe ölçebilen bir sensör ile mesafe ölçülüp tespit edilen sınırın içine girildiğinde </a:t>
            </a: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televizyonun kapatılması ve çıkıldığında ise televizyonu açılması şeklinde çalışabilecek bir </a:t>
            </a: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yapı üzerinde duruldu. </a:t>
            </a: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3" y="1203598"/>
            <a:ext cx="6017221" cy="2160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6" name="Dikdörtgen 5"/>
          <p:cNvSpPr/>
          <p:nvPr/>
        </p:nvSpPr>
        <p:spPr>
          <a:xfrm>
            <a:off x="107504" y="411510"/>
            <a:ext cx="2988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Başlangıç  Çalışması: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16941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0" y="27216"/>
            <a:ext cx="9144000" cy="631021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bg1"/>
                </a:solidFill>
              </a:rPr>
              <a:t>Yöntem ve Teknikler :</a:t>
            </a:r>
          </a:p>
        </p:txBody>
      </p:sp>
      <p:sp>
        <p:nvSpPr>
          <p:cNvPr id="5" name="Dikdörtgen 4"/>
          <p:cNvSpPr/>
          <p:nvPr/>
        </p:nvSpPr>
        <p:spPr>
          <a:xfrm>
            <a:off x="107504" y="525909"/>
            <a:ext cx="2872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Sistemin Özellikleri:</a:t>
            </a:r>
            <a:endParaRPr lang="tr-TR" sz="2400" b="1" dirty="0"/>
          </a:p>
        </p:txBody>
      </p:sp>
      <p:sp>
        <p:nvSpPr>
          <p:cNvPr id="6" name="Dikdörtgen 5"/>
          <p:cNvSpPr/>
          <p:nvPr/>
        </p:nvSpPr>
        <p:spPr>
          <a:xfrm>
            <a:off x="107504" y="627534"/>
            <a:ext cx="903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Televizyonun bulunduğu yerdeki koşullara uyum sağlamalı,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 Televizyon önündeki davranışları analiz ederek yakından izleme </a:t>
            </a:r>
          </a:p>
          <a:p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olayını tespit edebilmeli,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 Belirlenen kurallar çerçevesinde çocuklarda davranış geliştirmeye yardımcı olabilmeli,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Geliştirilecek cihazın çözüm algoritmasının insani düşünceye ve hayata uyumlu olmalı.</a:t>
            </a:r>
          </a:p>
          <a:p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12" y="18215"/>
            <a:ext cx="2837088" cy="20494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" y="3147814"/>
            <a:ext cx="4830064" cy="17281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50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1094</Words>
  <Application>Microsoft Office PowerPoint</Application>
  <PresentationFormat>Ekran Gösterisi (16:9)</PresentationFormat>
  <Paragraphs>224</Paragraphs>
  <Slides>24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2" baseType="lpstr">
      <vt:lpstr>맑은 고딕</vt:lpstr>
      <vt:lpstr>Arial</vt:lpstr>
      <vt:lpstr>Buxton Sketch</vt:lpstr>
      <vt:lpstr>Calibri</vt:lpstr>
      <vt:lpstr>Sylfaen</vt:lpstr>
      <vt:lpstr>Symbol</vt:lpstr>
      <vt:lpstr>Times New Roman</vt:lpstr>
      <vt:lpstr>Office Theme</vt:lpstr>
      <vt:lpstr>PowerPoint Sunusu</vt:lpstr>
      <vt:lpstr> Giriş :</vt:lpstr>
      <vt:lpstr>Giriş :</vt:lpstr>
      <vt:lpstr>Giriş :</vt:lpstr>
      <vt:lpstr>Giriş:</vt:lpstr>
      <vt:lpstr>Giriş :</vt:lpstr>
      <vt:lpstr>Amaç : </vt:lpstr>
      <vt:lpstr>Yöntem ve Teknikler :</vt:lpstr>
      <vt:lpstr>Yöntem ve Teknikler :</vt:lpstr>
      <vt:lpstr>Yöntem ve Teknikler :</vt:lpstr>
      <vt:lpstr>Yöntem ve Teknikler :</vt:lpstr>
      <vt:lpstr>Sistemin Geliştirilmesi:</vt:lpstr>
      <vt:lpstr>Mamdani çıkarım yönteminin algoritması :</vt:lpstr>
      <vt:lpstr>Sistemin Çalışmasına Uygun Sayısal Girişlerin Atanması </vt:lpstr>
      <vt:lpstr>Giriş ve Çıkış Üyelik Fonksiyonları </vt:lpstr>
      <vt:lpstr>Kural Tabanı :</vt:lpstr>
      <vt:lpstr>Kural Tabanı :</vt:lpstr>
      <vt:lpstr> Öncül Önermelere Bulanık Operatör Uygulaması  </vt:lpstr>
      <vt:lpstr> Gerektirme İşleminin Uygulanması  </vt:lpstr>
      <vt:lpstr>Sonuçların Birleştirilmesi </vt:lpstr>
      <vt:lpstr>Durulama İşlemi </vt:lpstr>
      <vt:lpstr>Sistemin Uygulaması : </vt:lpstr>
      <vt:lpstr>Sonuçlar </vt:lpstr>
      <vt:lpstr>Öneriler 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ilyas</cp:lastModifiedBy>
  <cp:revision>123</cp:revision>
  <dcterms:created xsi:type="dcterms:W3CDTF">2014-04-01T16:27:38Z</dcterms:created>
  <dcterms:modified xsi:type="dcterms:W3CDTF">2021-06-18T08:47:18Z</dcterms:modified>
</cp:coreProperties>
</file>